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353" r:id="rId3"/>
    <p:sldId id="354" r:id="rId4"/>
    <p:sldId id="493" r:id="rId5"/>
    <p:sldId id="526" r:id="rId6"/>
    <p:sldId id="391" r:id="rId7"/>
    <p:sldId id="494" r:id="rId8"/>
    <p:sldId id="495" r:id="rId9"/>
    <p:sldId id="496" r:id="rId10"/>
    <p:sldId id="527" r:id="rId11"/>
    <p:sldId id="528" r:id="rId12"/>
    <p:sldId id="529" r:id="rId13"/>
    <p:sldId id="468" r:id="rId14"/>
    <p:sldId id="467" r:id="rId15"/>
    <p:sldId id="498" r:id="rId16"/>
    <p:sldId id="497" r:id="rId17"/>
    <p:sldId id="501" r:id="rId18"/>
    <p:sldId id="499" r:id="rId19"/>
    <p:sldId id="482" r:id="rId20"/>
    <p:sldId id="500" r:id="rId21"/>
    <p:sldId id="502" r:id="rId22"/>
    <p:sldId id="503" r:id="rId23"/>
    <p:sldId id="530" r:id="rId24"/>
    <p:sldId id="531" r:id="rId25"/>
    <p:sldId id="504" r:id="rId26"/>
    <p:sldId id="506" r:id="rId27"/>
    <p:sldId id="507" r:id="rId28"/>
    <p:sldId id="508" r:id="rId29"/>
    <p:sldId id="509" r:id="rId30"/>
    <p:sldId id="510" r:id="rId31"/>
    <p:sldId id="511" r:id="rId32"/>
    <p:sldId id="512" r:id="rId33"/>
    <p:sldId id="513" r:id="rId34"/>
    <p:sldId id="514" r:id="rId35"/>
    <p:sldId id="515" r:id="rId36"/>
    <p:sldId id="505" r:id="rId37"/>
    <p:sldId id="516" r:id="rId38"/>
    <p:sldId id="518" r:id="rId39"/>
    <p:sldId id="517" r:id="rId40"/>
    <p:sldId id="519" r:id="rId41"/>
    <p:sldId id="520" r:id="rId42"/>
    <p:sldId id="521" r:id="rId43"/>
    <p:sldId id="522" r:id="rId44"/>
    <p:sldId id="523" r:id="rId45"/>
    <p:sldId id="524" r:id="rId46"/>
    <p:sldId id="52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2D2D2"/>
    <a:srgbClr val="888888"/>
    <a:srgbClr val="FFFDFF"/>
    <a:srgbClr val="FF951D"/>
    <a:srgbClr val="514870"/>
    <a:srgbClr val="D2D0D2"/>
    <a:srgbClr val="D5D3D5"/>
    <a:srgbClr val="FDF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070" autoAdjust="0"/>
  </p:normalViewPr>
  <p:slideViewPr>
    <p:cSldViewPr snapToGrid="0">
      <p:cViewPr varScale="1">
        <p:scale>
          <a:sx n="105" d="100"/>
          <a:sy n="105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A9887-9249-49FD-809A-BACB264048C3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07A4B-4191-4CEB-845D-77B454B7E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06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ndara" panose="020E05020303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07AD-71EE-4F71-BFB0-5CFFA7745367}" type="datetime1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50350" y="302370"/>
            <a:ext cx="2600325" cy="90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CIS Colleg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86" y="480691"/>
            <a:ext cx="2095500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DevOps? | Dynatrace news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84" y="230775"/>
            <a:ext cx="1849800" cy="104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365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9948-F8FC-4163-B3EE-CE0CD0EF91F9}" type="datetime1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5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C3B62-4C74-4EE9-93F0-BE51AE88912F}" type="datetime1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70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11650767" cy="4746091"/>
          </a:xfrm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A470F-AE83-4D43-9CAA-74593F94EAD0}" type="datetime1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Chevron 12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Hexagon 14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337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8C5BE-3403-4496-9B81-C40FD99BCC4A}" type="datetime1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58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11C0-1713-41FC-9E65-ABB713C18815}" type="datetime1">
              <a:rPr lang="en-US" smtClean="0"/>
              <a:t>8/15/2022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80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483D-0DA7-48F4-B572-48ADE24F3969}" type="datetime1">
              <a:rPr lang="en-US" smtClean="0"/>
              <a:t>8/15/2022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66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6054D-416E-4D32-B207-3C4728F29C83}" type="datetime1">
              <a:rPr lang="en-US" smtClean="0"/>
              <a:t>8/15/2022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F5E2FA-C428-4CE7-95B0-168D3259A5BB}" type="datetimeFigureOut">
              <a:rPr lang="en-US" smtClean="0"/>
              <a:pPr/>
              <a:t>8/15/2022</a:t>
            </a:fld>
            <a:endParaRPr lang="en-US"/>
          </a:p>
        </p:txBody>
      </p:sp>
      <p:sp>
        <p:nvSpPr>
          <p:cNvPr id="9" name="Chevron 8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exagon 10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340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CF2DF-EBB2-4927-9B4B-28D12CAF900C}" type="datetime1">
              <a:rPr lang="en-US" smtClean="0"/>
              <a:t>8/15/2022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49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D8537-E29A-46E3-9242-0E7B32B09241}" type="datetime1">
              <a:rPr lang="en-US" smtClean="0"/>
              <a:t>8/15/2022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9EDF-63DE-4DED-A3C4-232814F0B4D7}" type="datetime1">
              <a:rPr lang="en-US" smtClean="0"/>
              <a:t>8/15/2022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97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34F13-F0A8-4E10-9ECC-0BA9AAA5E3EB}" type="datetime1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mac" TargetMode="External"/><Relationship Id="rId2" Type="http://schemas.openxmlformats.org/officeDocument/2006/relationships/hyperlink" Target="https://git-scm.com/download/wi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-scm.com/download/linux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Version </a:t>
            </a:r>
            <a:r>
              <a:rPr lang="en-US" dirty="0" smtClean="0"/>
              <a:t>Control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SE489</a:t>
            </a:r>
            <a:r>
              <a:rPr lang="en-US" dirty="0"/>
              <a:t>: DevOps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79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</a:t>
            </a:r>
            <a:r>
              <a:rPr lang="en-US" dirty="0" smtClean="0"/>
              <a:t>Systems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26" name="Picture 2" descr="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51" y="1578024"/>
            <a:ext cx="4535297" cy="255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ctu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703" y="1578024"/>
            <a:ext cx="4535297" cy="255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0751" y="4197096"/>
            <a:ext cx="51845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Candara" panose="020E0502030303020204" pitchFamily="34" charset="0"/>
              </a:rPr>
              <a:t>Location</a:t>
            </a:r>
            <a:r>
              <a:rPr lang="en-US" dirty="0">
                <a:latin typeface="Candara" panose="020E0502030303020204" pitchFamily="34" charset="0"/>
              </a:rPr>
              <a:t>: central 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 panose="020E0502030303020204" pitchFamily="34" charset="0"/>
              </a:rPr>
              <a:t>Need </a:t>
            </a:r>
            <a:r>
              <a:rPr lang="en-US" dirty="0">
                <a:latin typeface="Candara" panose="020E0502030303020204" pitchFamily="34" charset="0"/>
              </a:rPr>
              <a:t>to be online, not locally available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 panose="020E0502030303020204" pitchFamily="34" charset="0"/>
              </a:rPr>
              <a:t>Need </a:t>
            </a:r>
            <a:r>
              <a:rPr lang="en-US" dirty="0">
                <a:latin typeface="Candara" panose="020E0502030303020204" pitchFamily="34" charset="0"/>
              </a:rPr>
              <a:t>to connect to the central server for every command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 panose="020E0502030303020204" pitchFamily="34" charset="0"/>
              </a:rPr>
              <a:t>Single </a:t>
            </a:r>
            <a:r>
              <a:rPr lang="en-US" dirty="0">
                <a:latin typeface="Candara" panose="020E0502030303020204" pitchFamily="34" charset="0"/>
              </a:rPr>
              <a:t>point of failure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 panose="020E0502030303020204" pitchFamily="34" charset="0"/>
              </a:rPr>
              <a:t>Rely </a:t>
            </a:r>
            <a:r>
              <a:rPr lang="en-US" dirty="0">
                <a:latin typeface="Candara" panose="020E0502030303020204" pitchFamily="34" charset="0"/>
              </a:rPr>
              <a:t>on the backups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793992" y="4197096"/>
            <a:ext cx="52943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Candara" panose="020E0502030303020204" pitchFamily="34" charset="0"/>
              </a:rPr>
              <a:t>Location</a:t>
            </a:r>
            <a:r>
              <a:rPr lang="en-US" dirty="0">
                <a:latin typeface="Candara" panose="020E0502030303020204" pitchFamily="34" charset="0"/>
              </a:rPr>
              <a:t>: Distributed in nature with local copy </a:t>
            </a:r>
            <a:r>
              <a:rPr lang="en-US" dirty="0" smtClean="0">
                <a:latin typeface="Candara" panose="020E0502030303020204" pitchFamily="34" charset="0"/>
              </a:rPr>
              <a:t>of entire history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 panose="020E0502030303020204" pitchFamily="34" charset="0"/>
              </a:rPr>
              <a:t>not </a:t>
            </a:r>
            <a:r>
              <a:rPr lang="en-US" dirty="0">
                <a:latin typeface="Candara" panose="020E0502030303020204" pitchFamily="34" charset="0"/>
              </a:rPr>
              <a:t>necessary to be </a:t>
            </a:r>
            <a:r>
              <a:rPr lang="en-US" dirty="0" smtClean="0">
                <a:latin typeface="Candara" panose="020E0502030303020204" pitchFamily="34" charset="0"/>
              </a:rPr>
              <a:t>online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 panose="020E0502030303020204" pitchFamily="34" charset="0"/>
              </a:rPr>
              <a:t>Only </a:t>
            </a:r>
            <a:r>
              <a:rPr lang="en-US" dirty="0">
                <a:latin typeface="Candara" panose="020E0502030303020204" pitchFamily="34" charset="0"/>
              </a:rPr>
              <a:t>required during pushing or pulling the </a:t>
            </a:r>
            <a:r>
              <a:rPr lang="en-US" dirty="0" smtClean="0">
                <a:latin typeface="Candara" panose="020E0502030303020204" pitchFamily="34" charset="0"/>
              </a:rPr>
              <a:t>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 panose="020E0502030303020204" pitchFamily="34" charset="0"/>
              </a:rPr>
              <a:t>Better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 panose="020E0502030303020204" pitchFamily="34" charset="0"/>
              </a:rPr>
              <a:t>Local </a:t>
            </a:r>
            <a:r>
              <a:rPr lang="en-US" dirty="0">
                <a:latin typeface="Candara" panose="020E0502030303020204" pitchFamily="34" charset="0"/>
              </a:rPr>
              <a:t>backup, if remote </a:t>
            </a:r>
            <a:r>
              <a:rPr lang="en-US" dirty="0" smtClean="0">
                <a:latin typeface="Candara" panose="020E0502030303020204" pitchFamily="34" charset="0"/>
              </a:rPr>
              <a:t>crashes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 panose="020E0502030303020204" pitchFamily="34" charset="0"/>
              </a:rPr>
              <a:t>Remote </a:t>
            </a:r>
            <a:r>
              <a:rPr lang="en-US" dirty="0">
                <a:latin typeface="Candara" panose="020E0502030303020204" pitchFamily="34" charset="0"/>
              </a:rPr>
              <a:t>backup, if local crashes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556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why to manage changes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Answering Who, Why, What, When, for Whom ….</a:t>
            </a:r>
          </a:p>
          <a:p>
            <a:r>
              <a:rPr lang="en-US" dirty="0"/>
              <a:t>Some benefits of such VCS</a:t>
            </a:r>
          </a:p>
          <a:p>
            <a:pPr lvl="1"/>
            <a:r>
              <a:rPr lang="en-US" dirty="0" smtClean="0"/>
              <a:t>Concurrency </a:t>
            </a:r>
            <a:r>
              <a:rPr lang="en-US" dirty="0"/>
              <a:t>(e.g. Google Doc vs working on same </a:t>
            </a:r>
            <a:r>
              <a:rPr lang="en-US" dirty="0" err="1"/>
              <a:t>docx</a:t>
            </a:r>
            <a:r>
              <a:rPr lang="en-US" dirty="0"/>
              <a:t> file through email)</a:t>
            </a:r>
          </a:p>
          <a:p>
            <a:pPr lvl="1"/>
            <a:r>
              <a:rPr lang="en-US" dirty="0" smtClean="0"/>
              <a:t>Preserving </a:t>
            </a:r>
            <a:r>
              <a:rPr lang="en-US" dirty="0"/>
              <a:t>collaborative history</a:t>
            </a:r>
          </a:p>
          <a:p>
            <a:pPr lvl="1"/>
            <a:r>
              <a:rPr lang="en-US" dirty="0" smtClean="0"/>
              <a:t>Rollback </a:t>
            </a:r>
            <a:r>
              <a:rPr lang="en-US" dirty="0"/>
              <a:t>and undo changes</a:t>
            </a:r>
          </a:p>
          <a:p>
            <a:pPr lvl="1"/>
            <a:r>
              <a:rPr lang="en-US" dirty="0" smtClean="0"/>
              <a:t>Offsite </a:t>
            </a:r>
            <a:r>
              <a:rPr lang="en-US" dirty="0"/>
              <a:t>source code backup</a:t>
            </a:r>
          </a:p>
          <a:p>
            <a:pPr lvl="1"/>
            <a:r>
              <a:rPr lang="en-US" dirty="0" smtClean="0"/>
              <a:t>Branching </a:t>
            </a:r>
            <a:r>
              <a:rPr lang="en-US" dirty="0"/>
              <a:t>and merging</a:t>
            </a:r>
          </a:p>
          <a:p>
            <a:pPr lvl="1"/>
            <a:r>
              <a:rPr lang="en-US" dirty="0" smtClean="0"/>
              <a:t>Traceability</a:t>
            </a:r>
            <a:endParaRPr lang="en-US" dirty="0"/>
          </a:p>
          <a:p>
            <a:pPr lvl="1"/>
            <a:r>
              <a:rPr lang="en-US" dirty="0" smtClean="0"/>
              <a:t>Conflict </a:t>
            </a:r>
            <a:r>
              <a:rPr lang="en-US" dirty="0"/>
              <a:t>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848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Systems </a:t>
            </a:r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goals of version control system:</a:t>
            </a:r>
          </a:p>
          <a:p>
            <a:pPr lvl="1"/>
            <a:r>
              <a:rPr lang="en-US" dirty="0" smtClean="0"/>
              <a:t>Speed</a:t>
            </a:r>
            <a:endParaRPr lang="en-US" dirty="0"/>
          </a:p>
          <a:p>
            <a:pPr lvl="1"/>
            <a:r>
              <a:rPr lang="en-US" dirty="0" smtClean="0"/>
              <a:t>Simple </a:t>
            </a:r>
            <a:r>
              <a:rPr lang="en-US" dirty="0"/>
              <a:t>design</a:t>
            </a:r>
          </a:p>
          <a:p>
            <a:pPr lvl="1"/>
            <a:r>
              <a:rPr lang="en-US" dirty="0" smtClean="0"/>
              <a:t>Strong </a:t>
            </a:r>
            <a:r>
              <a:rPr lang="en-US" dirty="0"/>
              <a:t>support for non-linear development (thousands of </a:t>
            </a:r>
            <a:r>
              <a:rPr lang="en-US" dirty="0" smtClean="0"/>
              <a:t>parallel branches</a:t>
            </a:r>
            <a:r>
              <a:rPr lang="en-US" dirty="0"/>
              <a:t>)</a:t>
            </a:r>
          </a:p>
          <a:p>
            <a:pPr lvl="1"/>
            <a:r>
              <a:rPr lang="en-US" dirty="0" smtClean="0"/>
              <a:t>Fully </a:t>
            </a:r>
            <a:r>
              <a:rPr lang="en-US" dirty="0"/>
              <a:t>distributed</a:t>
            </a:r>
          </a:p>
          <a:p>
            <a:pPr lvl="1"/>
            <a:r>
              <a:rPr lang="en-US" dirty="0" smtClean="0"/>
              <a:t>Able </a:t>
            </a:r>
            <a:r>
              <a:rPr lang="en-US" dirty="0"/>
              <a:t>to handle large projects like the Linux kernel efficiently (speed </a:t>
            </a:r>
            <a:r>
              <a:rPr lang="en-US" dirty="0" smtClean="0"/>
              <a:t>and data </a:t>
            </a:r>
            <a:r>
              <a:rPr lang="en-US" dirty="0"/>
              <a:t>size)</a:t>
            </a:r>
          </a:p>
          <a:p>
            <a:pPr lvl="1"/>
            <a:r>
              <a:rPr lang="en-US" dirty="0" smtClean="0"/>
              <a:t>Data </a:t>
            </a:r>
            <a:r>
              <a:rPr lang="en-US" dirty="0"/>
              <a:t>integrity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456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Version Control </a:t>
            </a:r>
            <a:r>
              <a:rPr lang="en-US" dirty="0" smtClean="0"/>
              <a:t>System Tools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56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System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0636" t="27297" r="33282" b="22577"/>
          <a:stretch/>
        </p:blipFill>
        <p:spPr>
          <a:xfrm>
            <a:off x="882914" y="1271856"/>
            <a:ext cx="10256364" cy="515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3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Git</a:t>
            </a:r>
            <a:r>
              <a:rPr lang="en-US" dirty="0"/>
              <a:t> and GitHub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92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vs GitHub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074" name="Picture 2" descr="Git and Github - Andersen Lab Dry Gui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06" y="1297069"/>
            <a:ext cx="10195150" cy="509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04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and GitHub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476" t="31377" r="32752" b="28013"/>
          <a:stretch/>
        </p:blipFill>
        <p:spPr>
          <a:xfrm>
            <a:off x="518474" y="1687304"/>
            <a:ext cx="11114202" cy="417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60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Case Study: Dominion </a:t>
            </a:r>
            <a:r>
              <a:rPr lang="en-US" dirty="0" smtClean="0"/>
              <a:t>Enterprises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71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47527" y="1293758"/>
            <a:ext cx="11650767" cy="5199117"/>
          </a:xfrm>
        </p:spPr>
        <p:txBody>
          <a:bodyPr>
            <a:normAutofit/>
          </a:bodyPr>
          <a:lstStyle/>
          <a:p>
            <a:r>
              <a:rPr lang="en-US" sz="2000" dirty="0" smtClean="0"/>
              <a:t>Problem Statement: Each team has its own goals, projects, and budgets and also have unique needs and workflows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 algn="ctr">
              <a:buNone/>
            </a:pPr>
            <a:r>
              <a:rPr lang="en-US" sz="2000" dirty="0" smtClean="0"/>
              <a:t>They wanted to make private code “publicly” to make their work more transparent across the company   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Dominion </a:t>
            </a:r>
            <a:r>
              <a:rPr lang="en-US" dirty="0" smtClean="0"/>
              <a:t>Enterprises – Case Study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026" name="Picture 2" descr="ملف:Person icon BLACK-01.svg - ويكيبيديا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915" y="1733014"/>
            <a:ext cx="770475" cy="82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ملف:Person icon BLACK-01.svg - ويكيبيديا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152" y="1733014"/>
            <a:ext cx="770475" cy="82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ملف:Person icon BLACK-01.svg - ويكيبيديا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915" y="2553146"/>
            <a:ext cx="770475" cy="82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ملف:Person icon BLACK-01.svg - ويكيبيديا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152" y="2553146"/>
            <a:ext cx="770475" cy="82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ملف:Person icon BLACK-01.svg - ويكيبيديا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920" y="1733014"/>
            <a:ext cx="770475" cy="82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ملف:Person icon BLACK-01.svg - ويكيبيديا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157" y="1733014"/>
            <a:ext cx="770475" cy="82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ملف:Person icon BLACK-01.svg - ويكيبيديا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920" y="2553146"/>
            <a:ext cx="770475" cy="82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ملف:Person icon BLACK-01.svg - ويكيبيديا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157" y="2553146"/>
            <a:ext cx="770475" cy="82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ملف:Person icon BLACK-01.svg - ويكيبيديا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689" y="1747917"/>
            <a:ext cx="770475" cy="82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ملف:Person icon BLACK-01.svg - ويكيبيديا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926" y="1747917"/>
            <a:ext cx="770475" cy="82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ملف:Person icon BLACK-01.svg - ويكيبيديا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689" y="2568049"/>
            <a:ext cx="770475" cy="82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ملف:Person icon BLACK-01.svg - ويكيبيديا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926" y="2568049"/>
            <a:ext cx="770475" cy="82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ملف:Person icon BLACK-01.svg - ويكيبيديا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694" y="1747917"/>
            <a:ext cx="770475" cy="82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ملف:Person icon BLACK-01.svg - ويكيبيديا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931" y="1747917"/>
            <a:ext cx="770475" cy="82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ملف:Person icon BLACK-01.svg - ويكيبيديا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694" y="2568049"/>
            <a:ext cx="770475" cy="82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ملف:Person icon BLACK-01.svg - ويكيبيديا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931" y="2568049"/>
            <a:ext cx="770475" cy="82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owchart: Multidocument 8"/>
          <p:cNvSpPr/>
          <p:nvPr/>
        </p:nvSpPr>
        <p:spPr>
          <a:xfrm>
            <a:off x="4803376" y="4186115"/>
            <a:ext cx="2285532" cy="1225484"/>
          </a:xfrm>
          <a:prstGeom prst="flowChartMultidocumen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Private Code</a:t>
            </a:r>
            <a:endParaRPr lang="en-US" sz="24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7088908" y="3370992"/>
            <a:ext cx="2060550" cy="14272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6103378" y="3370992"/>
            <a:ext cx="985530" cy="8373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6" idx="2"/>
            <a:endCxn id="9" idx="0"/>
          </p:cNvCxnSpPr>
          <p:nvPr/>
        </p:nvCxnSpPr>
        <p:spPr>
          <a:xfrm>
            <a:off x="4578395" y="3373278"/>
            <a:ext cx="1524983" cy="8128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9" idx="1"/>
          </p:cNvCxnSpPr>
          <p:nvPr/>
        </p:nvCxnSpPr>
        <p:spPr>
          <a:xfrm>
            <a:off x="2347274" y="3388181"/>
            <a:ext cx="2456102" cy="14106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56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Version Control – What and Why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Version Control System Tools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GitHub and </a:t>
            </a:r>
            <a:r>
              <a:rPr lang="en-US" dirty="0" err="1" smtClean="0"/>
              <a:t>Git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Case Study: Dominion Enterprises</a:t>
            </a:r>
          </a:p>
          <a:p>
            <a:pPr>
              <a:lnSpc>
                <a:spcPct val="150000"/>
              </a:lnSpc>
            </a:pPr>
            <a:r>
              <a:rPr lang="en-US" dirty="0" err="1" smtClean="0"/>
              <a:t>Git</a:t>
            </a:r>
            <a:r>
              <a:rPr lang="en-US" dirty="0" smtClean="0"/>
              <a:t> Features</a:t>
            </a:r>
          </a:p>
          <a:p>
            <a:pPr>
              <a:lnSpc>
                <a:spcPct val="150000"/>
              </a:lnSpc>
            </a:pPr>
            <a:r>
              <a:rPr lang="en-US" dirty="0" err="1" smtClean="0"/>
              <a:t>Git</a:t>
            </a:r>
            <a:r>
              <a:rPr lang="en-US" dirty="0" smtClean="0"/>
              <a:t> Operations and Commands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989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47527" y="1293758"/>
            <a:ext cx="4156743" cy="5199117"/>
          </a:xfrm>
        </p:spPr>
        <p:txBody>
          <a:bodyPr>
            <a:normAutofit/>
          </a:bodyPr>
          <a:lstStyle/>
          <a:p>
            <a:r>
              <a:rPr lang="en-US" sz="2300" dirty="0" smtClean="0"/>
              <a:t>Reason for using GitHub: </a:t>
            </a:r>
          </a:p>
          <a:p>
            <a:pPr lvl="1"/>
            <a:r>
              <a:rPr lang="en-US" sz="1900" dirty="0" smtClean="0"/>
              <a:t>They noticed some of the teams already using GitHub. </a:t>
            </a:r>
          </a:p>
          <a:p>
            <a:pPr lvl="1"/>
            <a:r>
              <a:rPr lang="en-US" sz="1900" dirty="0" smtClean="0"/>
              <a:t>Having all their code in one place makes it easier to for them to collaborate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“GitHub allowed us to store our company’s code in a central corporately controlled system” </a:t>
            </a:r>
            <a:r>
              <a:rPr lang="en-US" sz="2000" b="1" dirty="0" smtClean="0">
                <a:solidFill>
                  <a:srgbClr val="002060"/>
                </a:solidFill>
              </a:rPr>
              <a:t>Joe Fuller, CIO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Dominion </a:t>
            </a:r>
            <a:r>
              <a:rPr lang="en-US" dirty="0" smtClean="0"/>
              <a:t>Enterprises – Case Study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9192199" y="2269124"/>
            <a:ext cx="872298" cy="1241398"/>
            <a:chOff x="9192199" y="2689748"/>
            <a:chExt cx="872298" cy="1241398"/>
          </a:xfrm>
        </p:grpSpPr>
        <p:pic>
          <p:nvPicPr>
            <p:cNvPr id="21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2199" y="2689749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183" y="2689748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2199" y="3271917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183" y="3271916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/>
          <p:cNvGrpSpPr/>
          <p:nvPr/>
        </p:nvGrpSpPr>
        <p:grpSpPr>
          <a:xfrm>
            <a:off x="7332919" y="2284952"/>
            <a:ext cx="872298" cy="1241398"/>
            <a:chOff x="9192199" y="2689748"/>
            <a:chExt cx="872298" cy="1241398"/>
          </a:xfrm>
        </p:grpSpPr>
        <p:pic>
          <p:nvPicPr>
            <p:cNvPr id="33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2199" y="2689749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183" y="2689748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2199" y="3271917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183" y="3271916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/>
          <p:cNvGrpSpPr/>
          <p:nvPr/>
        </p:nvGrpSpPr>
        <p:grpSpPr>
          <a:xfrm>
            <a:off x="9192199" y="4513312"/>
            <a:ext cx="872298" cy="1241398"/>
            <a:chOff x="9192199" y="2689748"/>
            <a:chExt cx="872298" cy="1241398"/>
          </a:xfrm>
        </p:grpSpPr>
        <p:pic>
          <p:nvPicPr>
            <p:cNvPr id="39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2199" y="2689749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183" y="2689748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2199" y="3271917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183" y="3271916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/>
          <p:cNvGrpSpPr/>
          <p:nvPr/>
        </p:nvGrpSpPr>
        <p:grpSpPr>
          <a:xfrm>
            <a:off x="7332919" y="4529140"/>
            <a:ext cx="872298" cy="1241398"/>
            <a:chOff x="9192199" y="2689748"/>
            <a:chExt cx="872298" cy="1241398"/>
          </a:xfrm>
        </p:grpSpPr>
        <p:pic>
          <p:nvPicPr>
            <p:cNvPr id="44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2199" y="2689749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183" y="2689748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2199" y="3271917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183" y="3271916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Group 47"/>
          <p:cNvGrpSpPr/>
          <p:nvPr/>
        </p:nvGrpSpPr>
        <p:grpSpPr>
          <a:xfrm>
            <a:off x="11078912" y="3098180"/>
            <a:ext cx="872298" cy="1241398"/>
            <a:chOff x="9192199" y="2689748"/>
            <a:chExt cx="872298" cy="1241398"/>
          </a:xfrm>
        </p:grpSpPr>
        <p:pic>
          <p:nvPicPr>
            <p:cNvPr id="49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2199" y="2689749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183" y="2689748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2199" y="3271917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183" y="3271916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Group 52"/>
          <p:cNvGrpSpPr/>
          <p:nvPr/>
        </p:nvGrpSpPr>
        <p:grpSpPr>
          <a:xfrm>
            <a:off x="5699190" y="3098180"/>
            <a:ext cx="872298" cy="1241398"/>
            <a:chOff x="9192199" y="2689748"/>
            <a:chExt cx="872298" cy="1241398"/>
          </a:xfrm>
        </p:grpSpPr>
        <p:pic>
          <p:nvPicPr>
            <p:cNvPr id="54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2199" y="2689749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183" y="2689748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2199" y="3271917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183" y="3271916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What is GitHub? Why we need it?. What Exactly GitHub Is? | by Divya  Maddipudi | Medium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5" t="18955" r="11424" b="19808"/>
          <a:stretch/>
        </p:blipFill>
        <p:spPr bwMode="auto">
          <a:xfrm>
            <a:off x="7513423" y="3679607"/>
            <a:ext cx="2298090" cy="6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Jenki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224" y="1997090"/>
            <a:ext cx="2075688" cy="103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6261831" y="2743200"/>
            <a:ext cx="1251592" cy="12667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8871075" y="3314482"/>
            <a:ext cx="527024" cy="4606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8088280" y="3257969"/>
            <a:ext cx="735710" cy="5171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 flipV="1">
            <a:off x="8939215" y="4258963"/>
            <a:ext cx="402080" cy="8365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8025279" y="4267810"/>
            <a:ext cx="760244" cy="9047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9825085" y="3835898"/>
            <a:ext cx="1358028" cy="2447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6430492" y="3775148"/>
            <a:ext cx="1082931" cy="3055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83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8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522" t="26814" r="35241" b="22059"/>
          <a:stretch/>
        </p:blipFill>
        <p:spPr>
          <a:xfrm>
            <a:off x="519620" y="1326489"/>
            <a:ext cx="10396004" cy="504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6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-- Installation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Windows </a:t>
            </a:r>
            <a:r>
              <a:rPr lang="en-US" dirty="0"/>
              <a:t>OS: </a:t>
            </a:r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git-scm.com/download/win</a:t>
            </a:r>
            <a:endParaRPr lang="en-US" dirty="0"/>
          </a:p>
          <a:p>
            <a:r>
              <a:rPr lang="en-US" dirty="0" err="1" smtClean="0"/>
              <a:t>macOS</a:t>
            </a:r>
            <a:r>
              <a:rPr lang="en-US" dirty="0"/>
              <a:t>: </a:t>
            </a:r>
          </a:p>
          <a:p>
            <a:pPr lvl="1"/>
            <a:r>
              <a:rPr lang="en-US" dirty="0" smtClean="0"/>
              <a:t>brew </a:t>
            </a:r>
            <a:r>
              <a:rPr lang="en-US" dirty="0"/>
              <a:t>install </a:t>
            </a:r>
            <a:r>
              <a:rPr lang="en-US" dirty="0" err="1"/>
              <a:t>git</a:t>
            </a:r>
            <a:endParaRPr lang="en-US" dirty="0"/>
          </a:p>
          <a:p>
            <a:pPr lvl="1"/>
            <a:r>
              <a:rPr lang="en-US" dirty="0" smtClean="0"/>
              <a:t>ref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git-scm.com/download/mac</a:t>
            </a:r>
            <a:endParaRPr lang="en-US" dirty="0"/>
          </a:p>
          <a:p>
            <a:r>
              <a:rPr lang="en-US" dirty="0" smtClean="0"/>
              <a:t>Linux </a:t>
            </a:r>
            <a:r>
              <a:rPr lang="en-US" dirty="0"/>
              <a:t>and Unix</a:t>
            </a:r>
          </a:p>
          <a:p>
            <a:pPr lvl="1"/>
            <a:r>
              <a:rPr lang="en-US" dirty="0" smtClean="0"/>
              <a:t>Ubuntu</a:t>
            </a:r>
            <a:r>
              <a:rPr lang="en-US" dirty="0"/>
              <a:t>: </a:t>
            </a:r>
          </a:p>
          <a:p>
            <a:pPr lvl="2"/>
            <a:r>
              <a:rPr lang="en-US" dirty="0" smtClean="0"/>
              <a:t>apt-get </a:t>
            </a:r>
            <a:r>
              <a:rPr lang="en-US" dirty="0"/>
              <a:t>install </a:t>
            </a:r>
            <a:r>
              <a:rPr lang="en-US" dirty="0" err="1"/>
              <a:t>git</a:t>
            </a:r>
            <a:endParaRPr lang="en-US" dirty="0"/>
          </a:p>
          <a:p>
            <a:pPr lvl="1"/>
            <a:r>
              <a:rPr lang="en-US" dirty="0" smtClean="0"/>
              <a:t>Centos</a:t>
            </a:r>
            <a:r>
              <a:rPr lang="en-US" dirty="0"/>
              <a:t>:</a:t>
            </a:r>
          </a:p>
          <a:p>
            <a:pPr lvl="2"/>
            <a:r>
              <a:rPr lang="en-US" dirty="0" smtClean="0"/>
              <a:t>yum </a:t>
            </a:r>
            <a:r>
              <a:rPr lang="en-US" dirty="0"/>
              <a:t>install </a:t>
            </a:r>
            <a:r>
              <a:rPr lang="en-US" dirty="0" err="1"/>
              <a:t>git</a:t>
            </a:r>
            <a:endParaRPr lang="en-US" dirty="0"/>
          </a:p>
          <a:p>
            <a:pPr lvl="1"/>
            <a:r>
              <a:rPr lang="en-US" dirty="0" smtClean="0"/>
              <a:t>Ref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git-scm.com/download/linux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893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-- 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209" y="1570488"/>
            <a:ext cx="7071551" cy="455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69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237" t="27173" r="33385" b="23494"/>
          <a:stretch/>
        </p:blipFill>
        <p:spPr>
          <a:xfrm>
            <a:off x="435070" y="1406880"/>
            <a:ext cx="11041930" cy="507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59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237" t="27173" r="33385" b="23494"/>
          <a:stretch/>
        </p:blipFill>
        <p:spPr>
          <a:xfrm>
            <a:off x="435070" y="1406880"/>
            <a:ext cx="11041930" cy="50749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2104" y="1406880"/>
            <a:ext cx="1837944" cy="2086128"/>
          </a:xfrm>
          <a:prstGeom prst="rect">
            <a:avLst/>
          </a:prstGeom>
          <a:noFill/>
          <a:ln w="57150">
            <a:solidFill>
              <a:srgbClr val="FF9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35070" y="4105656"/>
            <a:ext cx="11563221" cy="2047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Allows distributed development of code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Every developer has a local copy of the entire development history and changes are copied from one repository to another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97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237" t="27173" r="33385" b="23494"/>
          <a:stretch/>
        </p:blipFill>
        <p:spPr>
          <a:xfrm>
            <a:off x="435070" y="1406880"/>
            <a:ext cx="11041930" cy="50749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63824" y="1406880"/>
            <a:ext cx="1837944" cy="2086128"/>
          </a:xfrm>
          <a:prstGeom prst="rect">
            <a:avLst/>
          </a:prstGeom>
          <a:noFill/>
          <a:ln w="57150">
            <a:solidFill>
              <a:srgbClr val="FF9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35070" y="4105656"/>
            <a:ext cx="11563221" cy="2047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Compatible with current systems and protocols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SVN and SVK repositories can be directly accessed using </a:t>
            </a:r>
            <a:r>
              <a:rPr lang="en-US" sz="2000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Git</a:t>
            </a: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-SVN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21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237" t="27173" r="33385" b="23494"/>
          <a:stretch/>
        </p:blipFill>
        <p:spPr>
          <a:xfrm>
            <a:off x="435070" y="1406880"/>
            <a:ext cx="11041930" cy="50749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97708" y="1406880"/>
            <a:ext cx="1837944" cy="2086128"/>
          </a:xfrm>
          <a:prstGeom prst="rect">
            <a:avLst/>
          </a:prstGeom>
          <a:noFill/>
          <a:ln w="57150">
            <a:solidFill>
              <a:srgbClr val="FF9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35070" y="4105656"/>
            <a:ext cx="11563221" cy="2047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Supports non-linear development of software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Includes various techniques to navigate and visualize non-linear development history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74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237" t="27173" r="33385" b="23494"/>
          <a:stretch/>
        </p:blipFill>
        <p:spPr>
          <a:xfrm>
            <a:off x="435070" y="1406880"/>
            <a:ext cx="11041930" cy="50749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364252" y="1395805"/>
            <a:ext cx="1837944" cy="2086128"/>
          </a:xfrm>
          <a:prstGeom prst="rect">
            <a:avLst/>
          </a:prstGeom>
          <a:noFill/>
          <a:ln w="57150">
            <a:solidFill>
              <a:srgbClr val="FF9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35070" y="4105656"/>
            <a:ext cx="11563221" cy="2047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It takes only few seconds to create and merge branches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Master branch always contains production quality code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81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– What and Why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997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237" t="27173" r="33385" b="23494"/>
          <a:stretch/>
        </p:blipFill>
        <p:spPr>
          <a:xfrm>
            <a:off x="435070" y="1406880"/>
            <a:ext cx="11041930" cy="50749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496211" y="1406880"/>
            <a:ext cx="1837944" cy="2086128"/>
          </a:xfrm>
          <a:prstGeom prst="rect">
            <a:avLst/>
          </a:prstGeom>
          <a:noFill/>
          <a:ln w="57150">
            <a:solidFill>
              <a:srgbClr val="FF9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35070" y="4105656"/>
            <a:ext cx="11563221" cy="2047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Uses lossless compression technique to compress data on the client’s side</a:t>
            </a:r>
          </a:p>
        </p:txBody>
      </p:sp>
    </p:spTree>
    <p:extLst>
      <p:ext uri="{BB962C8B-B14F-4D97-AF65-F5344CB8AC3E}">
        <p14:creationId xmlns:p14="http://schemas.microsoft.com/office/powerpoint/2010/main" val="413156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237" t="27173" r="33385" b="23494"/>
          <a:stretch/>
        </p:blipFill>
        <p:spPr>
          <a:xfrm>
            <a:off x="435070" y="1406880"/>
            <a:ext cx="11041930" cy="50749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6843" y="4170761"/>
            <a:ext cx="1837944" cy="2086128"/>
          </a:xfrm>
          <a:prstGeom prst="rect">
            <a:avLst/>
          </a:prstGeom>
          <a:noFill/>
          <a:ln w="57150">
            <a:solidFill>
              <a:srgbClr val="FF9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35070" y="1395805"/>
            <a:ext cx="11563221" cy="2047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Fetching data from local repository is 100 times faster than remote repository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Git</a:t>
            </a: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 is one order of magnitude faster than other VCS tools  </a:t>
            </a:r>
          </a:p>
        </p:txBody>
      </p:sp>
    </p:spTree>
    <p:extLst>
      <p:ext uri="{BB962C8B-B14F-4D97-AF65-F5344CB8AC3E}">
        <p14:creationId xmlns:p14="http://schemas.microsoft.com/office/powerpoint/2010/main" val="173997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237" t="27173" r="33385" b="23494"/>
          <a:stretch/>
        </p:blipFill>
        <p:spPr>
          <a:xfrm>
            <a:off x="435070" y="1406880"/>
            <a:ext cx="11041930" cy="50749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77123" y="4072381"/>
            <a:ext cx="1837944" cy="2086128"/>
          </a:xfrm>
          <a:prstGeom prst="rect">
            <a:avLst/>
          </a:prstGeom>
          <a:noFill/>
          <a:ln w="57150">
            <a:solidFill>
              <a:srgbClr val="FF9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35070" y="1395805"/>
            <a:ext cx="11563221" cy="2047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You can modify its source code according to your needs</a:t>
            </a:r>
          </a:p>
        </p:txBody>
      </p:sp>
    </p:spTree>
    <p:extLst>
      <p:ext uri="{BB962C8B-B14F-4D97-AF65-F5344CB8AC3E}">
        <p14:creationId xmlns:p14="http://schemas.microsoft.com/office/powerpoint/2010/main" val="399510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237" t="27173" r="33385" b="23494"/>
          <a:stretch/>
        </p:blipFill>
        <p:spPr>
          <a:xfrm>
            <a:off x="435070" y="1406880"/>
            <a:ext cx="11041930" cy="50749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97708" y="4072381"/>
            <a:ext cx="1837944" cy="2086128"/>
          </a:xfrm>
          <a:prstGeom prst="rect">
            <a:avLst/>
          </a:prstGeom>
          <a:noFill/>
          <a:ln w="57150">
            <a:solidFill>
              <a:srgbClr val="FF9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35070" y="1395805"/>
            <a:ext cx="11563221" cy="2047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On events of system crash, the lost data can be easily recovered from any local repositories of the collaborators</a:t>
            </a:r>
          </a:p>
        </p:txBody>
      </p:sp>
    </p:spTree>
    <p:extLst>
      <p:ext uri="{BB962C8B-B14F-4D97-AF65-F5344CB8AC3E}">
        <p14:creationId xmlns:p14="http://schemas.microsoft.com/office/powerpoint/2010/main" val="393356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237" t="27173" r="33385" b="23494"/>
          <a:stretch/>
        </p:blipFill>
        <p:spPr>
          <a:xfrm>
            <a:off x="435070" y="1406880"/>
            <a:ext cx="11041930" cy="50749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400828" y="4077918"/>
            <a:ext cx="1837944" cy="2086128"/>
          </a:xfrm>
          <a:prstGeom prst="rect">
            <a:avLst/>
          </a:prstGeom>
          <a:noFill/>
          <a:ln w="57150">
            <a:solidFill>
              <a:srgbClr val="FF9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35070" y="1395805"/>
            <a:ext cx="11563221" cy="2047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Uses SHA1 to name and identify objects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Every file and commit is </a:t>
            </a:r>
            <a:r>
              <a:rPr lang="en-US" sz="2000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checksummed</a:t>
            </a: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 and is retrieved by its checksum at time of checkout </a:t>
            </a:r>
          </a:p>
        </p:txBody>
      </p:sp>
    </p:spTree>
    <p:extLst>
      <p:ext uri="{BB962C8B-B14F-4D97-AF65-F5344CB8AC3E}">
        <p14:creationId xmlns:p14="http://schemas.microsoft.com/office/powerpoint/2010/main" val="362100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237" t="27173" r="33385" b="23494"/>
          <a:stretch/>
        </p:blipFill>
        <p:spPr>
          <a:xfrm>
            <a:off x="435070" y="1406880"/>
            <a:ext cx="11041930" cy="50749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494804" y="4077918"/>
            <a:ext cx="1837944" cy="2086128"/>
          </a:xfrm>
          <a:prstGeom prst="rect">
            <a:avLst/>
          </a:prstGeom>
          <a:noFill/>
          <a:ln w="57150">
            <a:solidFill>
              <a:srgbClr val="FF9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35070" y="1395805"/>
            <a:ext cx="11563221" cy="2047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Released under GPL’s license (It is for free)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All heavy lifting is done on client-side, hence a lot of money can be saved on costly servers</a:t>
            </a:r>
          </a:p>
        </p:txBody>
      </p:sp>
    </p:spTree>
    <p:extLst>
      <p:ext uri="{BB962C8B-B14F-4D97-AF65-F5344CB8AC3E}">
        <p14:creationId xmlns:p14="http://schemas.microsoft.com/office/powerpoint/2010/main" val="298357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Repository?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A directory of storage space where your projects can live. 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It can be local to a folder on your computer, or an online storage space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There are two main types of repositories: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Central Repository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Local </a:t>
            </a:r>
            <a:r>
              <a:rPr lang="en-US" dirty="0"/>
              <a:t>Repository</a:t>
            </a:r>
            <a:endParaRPr lang="en-US" dirty="0" smtClean="0"/>
          </a:p>
          <a:p>
            <a:pPr lvl="1"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026" name="Picture 2" descr="Metadata Repository Basics: From Database to Data Architecture - DATAVERS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162" y="3129614"/>
            <a:ext cx="3355397" cy="250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36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Central </a:t>
            </a:r>
            <a:r>
              <a:rPr lang="en-US" dirty="0" smtClean="0"/>
              <a:t>and Local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555" t="26472" r="31468" b="22546"/>
          <a:stretch/>
        </p:blipFill>
        <p:spPr>
          <a:xfrm>
            <a:off x="687134" y="1500237"/>
            <a:ext cx="10789866" cy="49926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168896" y="2852928"/>
            <a:ext cx="301752" cy="2468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23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Operations and Commands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2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Operations </a:t>
            </a:r>
            <a:r>
              <a:rPr lang="en-US" dirty="0" smtClean="0"/>
              <a:t>and </a:t>
            </a:r>
            <a:r>
              <a:rPr lang="en-US" dirty="0"/>
              <a:t>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182" t="27388" r="39364" b="24227"/>
          <a:stretch/>
        </p:blipFill>
        <p:spPr>
          <a:xfrm>
            <a:off x="1456724" y="1406880"/>
            <a:ext cx="8528524" cy="479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60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Control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03536" y="1585939"/>
            <a:ext cx="3294756" cy="47460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Version control is the management of changes to documents, computer programs, large websites, and other collections of information.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These changes are usually named “versions”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263" t="27097" r="46599" b="24648"/>
          <a:stretch/>
        </p:blipFill>
        <p:spPr>
          <a:xfrm>
            <a:off x="82867" y="1368144"/>
            <a:ext cx="8620669" cy="496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553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Repositories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5807" y="1963682"/>
            <a:ext cx="6262484" cy="54675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Create your central repository on GitHub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2050" name="Picture 2" descr="What is Git and Github? | Coding Abby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47" b="22676"/>
          <a:stretch/>
        </p:blipFill>
        <p:spPr bwMode="auto">
          <a:xfrm>
            <a:off x="2352020" y="1659396"/>
            <a:ext cx="3124953" cy="93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rabajando con Git: Eliminar ramas locales y remotas. Vabadu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2" t="30747" r="21033" b="30548"/>
          <a:stretch/>
        </p:blipFill>
        <p:spPr bwMode="auto">
          <a:xfrm>
            <a:off x="2432116" y="3582186"/>
            <a:ext cx="2516956" cy="109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735807" y="4129039"/>
            <a:ext cx="6262484" cy="1060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dirty="0" smtClean="0"/>
              <a:t>Install </a:t>
            </a:r>
            <a:r>
              <a:rPr lang="en-US" sz="2600" dirty="0" err="1" smtClean="0"/>
              <a:t>git</a:t>
            </a:r>
            <a:r>
              <a:rPr lang="en-US" sz="2600" dirty="0" smtClean="0"/>
              <a:t> on your local machine and use “</a:t>
            </a:r>
            <a:r>
              <a:rPr lang="en-US" sz="2600" dirty="0" err="1" smtClean="0"/>
              <a:t>git</a:t>
            </a:r>
            <a:r>
              <a:rPr lang="en-US" sz="2600" dirty="0" smtClean="0"/>
              <a:t> </a:t>
            </a:r>
            <a:r>
              <a:rPr lang="en-US" sz="2600" dirty="0" err="1" smtClean="0"/>
              <a:t>init</a:t>
            </a:r>
            <a:r>
              <a:rPr lang="en-US" sz="2600" dirty="0" smtClean="0"/>
              <a:t>” to create local repository</a:t>
            </a:r>
            <a:endParaRPr lang="en-US" sz="2600" dirty="0"/>
          </a:p>
        </p:txBody>
      </p:sp>
      <p:sp>
        <p:nvSpPr>
          <p:cNvPr id="6" name="Rounded Rectangle 5"/>
          <p:cNvSpPr/>
          <p:nvPr/>
        </p:nvSpPr>
        <p:spPr>
          <a:xfrm>
            <a:off x="5735807" y="3657600"/>
            <a:ext cx="1400284" cy="47144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latin typeface="Candara" panose="020E0502030303020204" pitchFamily="34" charset="0"/>
              </a:rPr>
              <a:t>git</a:t>
            </a:r>
            <a:r>
              <a:rPr lang="en-US" sz="2000" b="1" dirty="0" smtClean="0">
                <a:latin typeface="Candara" panose="020E0502030303020204" pitchFamily="34" charset="0"/>
              </a:rPr>
              <a:t> </a:t>
            </a:r>
            <a:r>
              <a:rPr lang="en-US" sz="2000" b="1" dirty="0" err="1" smtClean="0">
                <a:latin typeface="Candara" panose="020E0502030303020204" pitchFamily="34" charset="0"/>
              </a:rPr>
              <a:t>init</a:t>
            </a:r>
            <a:endParaRPr lang="en-US" sz="2000" b="1" dirty="0">
              <a:latin typeface="Candara" panose="020E0502030303020204" pitchFamily="34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735807" y="5661177"/>
            <a:ext cx="6262484" cy="1060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dirty="0" smtClean="0"/>
              <a:t>Download or clone your repository from GitHub using “</a:t>
            </a:r>
            <a:r>
              <a:rPr lang="en-US" sz="2600" dirty="0" err="1" smtClean="0"/>
              <a:t>git</a:t>
            </a:r>
            <a:r>
              <a:rPr lang="en-US" sz="2600" dirty="0" smtClean="0"/>
              <a:t> clone”</a:t>
            </a:r>
            <a:endParaRPr lang="en-US" sz="2600" dirty="0"/>
          </a:p>
        </p:txBody>
      </p:sp>
      <p:sp>
        <p:nvSpPr>
          <p:cNvPr id="11" name="Rounded Rectangle 10"/>
          <p:cNvSpPr/>
          <p:nvPr/>
        </p:nvSpPr>
        <p:spPr>
          <a:xfrm>
            <a:off x="5735807" y="5189738"/>
            <a:ext cx="1400284" cy="47144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latin typeface="Candara" panose="020E0502030303020204" pitchFamily="34" charset="0"/>
              </a:rPr>
              <a:t>git</a:t>
            </a:r>
            <a:r>
              <a:rPr lang="en-US" sz="2000" b="1" dirty="0" smtClean="0">
                <a:latin typeface="Candara" panose="020E0502030303020204" pitchFamily="34" charset="0"/>
              </a:rPr>
              <a:t> clone</a:t>
            </a:r>
            <a:endParaRPr lang="en-US" sz="2000" b="1" dirty="0">
              <a:latin typeface="Candara" panose="020E0502030303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189617" y="5014496"/>
            <a:ext cx="1300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ndara" panose="020E0502030303020204" pitchFamily="34" charset="0"/>
              </a:rPr>
              <a:t>OR</a:t>
            </a:r>
            <a:endParaRPr lang="en-US" sz="24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4990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Syncing Repositories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2" descr="What is Git and Github? | Coding Abby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47" b="22676"/>
          <a:stretch/>
        </p:blipFill>
        <p:spPr bwMode="auto">
          <a:xfrm>
            <a:off x="2352020" y="1659396"/>
            <a:ext cx="3124953" cy="93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rabajando con Git: Eliminar ramas locales y remotas. Vabadu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2" t="30747" r="21033" b="30548"/>
          <a:stretch/>
        </p:blipFill>
        <p:spPr bwMode="auto">
          <a:xfrm>
            <a:off x="2432116" y="3582186"/>
            <a:ext cx="2516956" cy="109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Up-Down Arrow 8"/>
          <p:cNvSpPr/>
          <p:nvPr/>
        </p:nvSpPr>
        <p:spPr>
          <a:xfrm>
            <a:off x="3621024" y="2487169"/>
            <a:ext cx="594360" cy="1095018"/>
          </a:xfrm>
          <a:prstGeom prst="upDownArrow">
            <a:avLst>
              <a:gd name="adj1" fmla="val 31538"/>
              <a:gd name="adj2" fmla="val 500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60136" y="1963681"/>
            <a:ext cx="6338155" cy="21419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2000" dirty="0" smtClean="0"/>
              <a:t>Use “</a:t>
            </a:r>
            <a:r>
              <a:rPr lang="en-US" sz="2000" dirty="0" err="1" smtClean="0"/>
              <a:t>git</a:t>
            </a:r>
            <a:r>
              <a:rPr lang="en-US" sz="2000" dirty="0" smtClean="0"/>
              <a:t> add origin &lt;link&gt;” to add remote repo</a:t>
            </a:r>
          </a:p>
          <a:p>
            <a:pPr>
              <a:lnSpc>
                <a:spcPct val="200000"/>
              </a:lnSpc>
            </a:pPr>
            <a:r>
              <a:rPr lang="en-US" sz="2000" dirty="0" smtClean="0"/>
              <a:t>Pull files with “</a:t>
            </a:r>
            <a:r>
              <a:rPr lang="en-US" sz="2000" dirty="0" err="1" smtClean="0"/>
              <a:t>git</a:t>
            </a:r>
            <a:r>
              <a:rPr lang="en-US" sz="2000" dirty="0" smtClean="0"/>
              <a:t> pull”</a:t>
            </a:r>
          </a:p>
          <a:p>
            <a:pPr>
              <a:lnSpc>
                <a:spcPct val="200000"/>
              </a:lnSpc>
            </a:pPr>
            <a:r>
              <a:rPr lang="en-US" sz="2000" dirty="0" smtClean="0"/>
              <a:t>Push your changes into central repo with “</a:t>
            </a:r>
            <a:r>
              <a:rPr lang="en-US" sz="2000" dirty="0" err="1" smtClean="0"/>
              <a:t>git</a:t>
            </a:r>
            <a:r>
              <a:rPr lang="en-US" sz="2000" dirty="0" smtClean="0"/>
              <a:t> push”</a:t>
            </a:r>
            <a:endParaRPr lang="en-US" sz="2000" dirty="0"/>
          </a:p>
        </p:txBody>
      </p:sp>
      <p:sp>
        <p:nvSpPr>
          <p:cNvPr id="11" name="Up-Down Arrow 10"/>
          <p:cNvSpPr/>
          <p:nvPr/>
        </p:nvSpPr>
        <p:spPr>
          <a:xfrm>
            <a:off x="4398547" y="2470059"/>
            <a:ext cx="594360" cy="1112127"/>
          </a:xfrm>
          <a:prstGeom prst="upDownArrow">
            <a:avLst>
              <a:gd name="adj1" fmla="val 31538"/>
              <a:gd name="adj2" fmla="val 500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394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12064" y="1472184"/>
            <a:ext cx="1658835" cy="47144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latin typeface="Candara" panose="020E0502030303020204" pitchFamily="34" charset="0"/>
              </a:rPr>
              <a:t>git</a:t>
            </a:r>
            <a:r>
              <a:rPr lang="en-US" sz="2400" b="1" dirty="0" smtClean="0">
                <a:latin typeface="Candara" panose="020E0502030303020204" pitchFamily="34" charset="0"/>
              </a:rPr>
              <a:t> status</a:t>
            </a:r>
            <a:endParaRPr lang="en-US" sz="2400" b="1" dirty="0">
              <a:latin typeface="Candara" panose="020E050203030302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12064" y="2731008"/>
            <a:ext cx="1658835" cy="47144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latin typeface="Candara" panose="020E0502030303020204" pitchFamily="34" charset="0"/>
              </a:rPr>
              <a:t>git</a:t>
            </a:r>
            <a:r>
              <a:rPr lang="en-US" sz="2400" b="1" dirty="0" smtClean="0">
                <a:latin typeface="Candara" panose="020E0502030303020204" pitchFamily="34" charset="0"/>
              </a:rPr>
              <a:t> add</a:t>
            </a:r>
            <a:endParaRPr lang="en-US" sz="2400" b="1" dirty="0">
              <a:latin typeface="Candara" panose="020E0502030303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12064" y="3989832"/>
            <a:ext cx="1658835" cy="47144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latin typeface="Candara" panose="020E0502030303020204" pitchFamily="34" charset="0"/>
              </a:rPr>
              <a:t>git</a:t>
            </a:r>
            <a:r>
              <a:rPr lang="en-US" sz="2400" b="1" dirty="0" smtClean="0">
                <a:latin typeface="Candara" panose="020E0502030303020204" pitchFamily="34" charset="0"/>
              </a:rPr>
              <a:t> commit</a:t>
            </a:r>
            <a:endParaRPr lang="en-US" sz="2400" b="1" dirty="0">
              <a:latin typeface="Candara" panose="020E0502030303020204" pitchFamily="34" charset="0"/>
            </a:endParaRPr>
          </a:p>
        </p:txBody>
      </p:sp>
      <p:pic>
        <p:nvPicPr>
          <p:cNvPr id="3074" name="Picture 2" descr="page Icon - Download page Icon 579442 | Noun Project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67" y="1436195"/>
            <a:ext cx="648637" cy="64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age Icon - Download page Icon 579442 | Noun Project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104" y="1431560"/>
            <a:ext cx="648637" cy="64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age Icon - Download page Icon 579442 | Noun Project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741" y="1426925"/>
            <a:ext cx="648637" cy="64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age Icon - Download page Icon 579442 | Noun Project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378" y="1422290"/>
            <a:ext cx="648637" cy="64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3520440" y="1325880"/>
            <a:ext cx="2779776" cy="850392"/>
          </a:xfrm>
          <a:prstGeom prst="rect">
            <a:avLst/>
          </a:prstGeom>
          <a:noFill/>
          <a:ln w="28575">
            <a:solidFill>
              <a:srgbClr val="8888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193280" y="1330682"/>
            <a:ext cx="4392168" cy="850392"/>
          </a:xfrm>
          <a:prstGeom prst="rect">
            <a:avLst/>
          </a:prstGeom>
          <a:noFill/>
          <a:ln w="28575">
            <a:solidFill>
              <a:srgbClr val="8888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Tells you which files are added to the index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15" name="Picture 2" descr="page Icon - Download page Icon 579442 | Noun Project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67" y="2836521"/>
            <a:ext cx="648637" cy="64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3520440" y="2726206"/>
            <a:ext cx="2779776" cy="850392"/>
          </a:xfrm>
          <a:prstGeom prst="rect">
            <a:avLst/>
          </a:prstGeom>
          <a:noFill/>
          <a:ln w="28575">
            <a:solidFill>
              <a:srgbClr val="8888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193280" y="2731008"/>
            <a:ext cx="4392168" cy="850392"/>
          </a:xfrm>
          <a:prstGeom prst="rect">
            <a:avLst/>
          </a:prstGeom>
          <a:noFill/>
          <a:ln w="28575">
            <a:solidFill>
              <a:srgbClr val="8888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Lets you add files to your index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3076" name="Picture 4" descr="3,541 Index Card Stock Vector Illustration and Royalty Free Index Card  Clipart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6" t="21304" r="29391" b="23374"/>
          <a:stretch/>
        </p:blipFill>
        <p:spPr bwMode="auto">
          <a:xfrm>
            <a:off x="5306598" y="2836521"/>
            <a:ext cx="608093" cy="6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4502166" y="2699174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+</a:t>
            </a:r>
            <a:endParaRPr lang="en-US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193280" y="4131334"/>
            <a:ext cx="4392168" cy="2196314"/>
          </a:xfrm>
          <a:prstGeom prst="rect">
            <a:avLst/>
          </a:prstGeom>
          <a:noFill/>
          <a:ln w="28575">
            <a:solidFill>
              <a:srgbClr val="8888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Lets you add files to your index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/>
          <a:srcRect l="19781" t="58453" r="54261" b="22578"/>
          <a:stretch/>
        </p:blipFill>
        <p:spPr>
          <a:xfrm>
            <a:off x="2308458" y="4253817"/>
            <a:ext cx="4747263" cy="195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939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Development - Branching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7" y="1267022"/>
            <a:ext cx="11650767" cy="474609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 smtClean="0"/>
              <a:t>Branches are pointers to a specific commit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Branches are of two types: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Local branches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Remote-tracking branches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786" y="2648500"/>
            <a:ext cx="5084086" cy="256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262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Development - Merging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7" y="1267022"/>
            <a:ext cx="11650767" cy="474609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It is a way to combine the work of different branches together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Allows to branch off, develop a new feature and combine it back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826" y="3802215"/>
            <a:ext cx="3724795" cy="23625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172" y="2945084"/>
            <a:ext cx="4515480" cy="338184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808208" y="6013113"/>
            <a:ext cx="270444" cy="313818"/>
          </a:xfrm>
          <a:prstGeom prst="rect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563172" y="2935223"/>
            <a:ext cx="461640" cy="3138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3101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Development - Rebasing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7" y="1267022"/>
            <a:ext cx="11650767" cy="474609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This is also a way of combining the work between different branches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It can be used to make a linear sequence of commits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563172" y="2935223"/>
            <a:ext cx="461640" cy="3138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679" y="3063396"/>
            <a:ext cx="5372850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9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124" name="Picture 4" descr="Git's local repository and remote repository -- confusing concepts - Stack  Overfl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759" y="1207300"/>
            <a:ext cx="6629400" cy="543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32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324584"/>
            <a:ext cx="11650767" cy="4746091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Version control, also known as source control, is the practice of tracking and managing changes to software code. </a:t>
            </a:r>
            <a:endParaRPr lang="en-US" dirty="0" smtClean="0"/>
          </a:p>
          <a:p>
            <a:pPr lvl="1">
              <a:lnSpc>
                <a:spcPct val="150000"/>
              </a:lnSpc>
            </a:pPr>
            <a:r>
              <a:rPr lang="en-US" dirty="0" smtClean="0"/>
              <a:t>Tools </a:t>
            </a:r>
            <a:r>
              <a:rPr lang="en-US" dirty="0"/>
              <a:t>that help software teams manage changes to source code over time</a:t>
            </a:r>
            <a:r>
              <a:rPr lang="en-US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Accelerate development </a:t>
            </a:r>
            <a:r>
              <a:rPr lang="en-US" dirty="0"/>
              <a:t>environments </a:t>
            </a:r>
            <a:r>
              <a:rPr lang="en-US" dirty="0" smtClean="0"/>
              <a:t>by helping software </a:t>
            </a:r>
            <a:r>
              <a:rPr lang="en-US" dirty="0"/>
              <a:t>teams work faster and smarter. 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Help </a:t>
            </a:r>
            <a:r>
              <a:rPr lang="en-US" dirty="0" smtClean="0"/>
              <a:t>teams </a:t>
            </a:r>
            <a:r>
              <a:rPr lang="en-US" dirty="0"/>
              <a:t>to reduce development time and increase successful deployments</a:t>
            </a:r>
            <a:r>
              <a:rPr lang="en-US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dirty="0"/>
              <a:t>a.k.a</a:t>
            </a:r>
            <a:r>
              <a:rPr lang="en-US" dirty="0" smtClean="0"/>
              <a:t>. Source </a:t>
            </a:r>
            <a:r>
              <a:rPr lang="en-US" dirty="0"/>
              <a:t>Code Management (SCM</a:t>
            </a:r>
            <a:r>
              <a:rPr lang="en-US" dirty="0" smtClean="0"/>
              <a:t>) and Revision </a:t>
            </a:r>
            <a:r>
              <a:rPr lang="en-US" dirty="0"/>
              <a:t>Control System (RCM)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305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ABC6A-2D16-4FDA-A467-49B315B1E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B2025E-0EFA-4093-9753-D4E5A82BE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694630" y="1874067"/>
            <a:ext cx="1629623" cy="3530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6195" t="27848" r="31203" b="30544"/>
          <a:stretch/>
        </p:blipFill>
        <p:spPr>
          <a:xfrm>
            <a:off x="448578" y="1539551"/>
            <a:ext cx="11448663" cy="428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32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ABC6A-2D16-4FDA-A467-49B315B1E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Versions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B2025E-0EFA-4093-9753-D4E5A82BE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694630" y="1874067"/>
            <a:ext cx="1629623" cy="3530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993" t="41247" r="33691" b="24558"/>
          <a:stretch/>
        </p:blipFill>
        <p:spPr>
          <a:xfrm>
            <a:off x="932507" y="2716039"/>
            <a:ext cx="10664890" cy="35176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2507" y="1230154"/>
            <a:ext cx="10130828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ndara" panose="020E0502030303020204" pitchFamily="34" charset="0"/>
              </a:rPr>
              <a:t>Snapshots of all versions are properly documented and stored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ndara" panose="020E0502030303020204" pitchFamily="34" charset="0"/>
              </a:rPr>
              <a:t>Versions are also named accurately </a:t>
            </a:r>
            <a:endParaRPr lang="en-US" sz="28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06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ABC6A-2D16-4FDA-A467-49B315B1E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B2025E-0EFA-4093-9753-D4E5A82BE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694630" y="1874067"/>
            <a:ext cx="1629623" cy="3530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79422" y="1326353"/>
            <a:ext cx="11027121" cy="547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 smtClean="0">
                <a:latin typeface="Candara" panose="020E0502030303020204" pitchFamily="34" charset="0"/>
              </a:rPr>
              <a:t>In any case if your central server crashes, a backup is always available in your local servers</a:t>
            </a:r>
            <a:endParaRPr lang="en-US" sz="2200" dirty="0">
              <a:latin typeface="Candara" panose="020E0502030303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8467" t="34163" r="34255" b="23048"/>
          <a:stretch/>
        </p:blipFill>
        <p:spPr>
          <a:xfrm>
            <a:off x="760352" y="2050609"/>
            <a:ext cx="10475137" cy="440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5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ABC6A-2D16-4FDA-A467-49B315B1E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Analyze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B2025E-0EFA-4093-9753-D4E5A82BE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694630" y="1874067"/>
            <a:ext cx="1629623" cy="3530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38912" y="1541763"/>
            <a:ext cx="699516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Candara" panose="020E0502030303020204" pitchFamily="34" charset="0"/>
              </a:rPr>
              <a:t>When you change version –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ndara" panose="020E0502030303020204" pitchFamily="34" charset="0"/>
              </a:rPr>
              <a:t>VCS provides with proper description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ndara" panose="020E0502030303020204" pitchFamily="34" charset="0"/>
              </a:rPr>
              <a:t>What exactly was changed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ndara" panose="020E0502030303020204" pitchFamily="34" charset="0"/>
              </a:rPr>
              <a:t>When it was changed and by whom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Candara" panose="020E0502030303020204" pitchFamily="34" charset="0"/>
              </a:rPr>
              <a:t>You can analyze how your project evolved between versions </a:t>
            </a:r>
          </a:p>
          <a:p>
            <a:pPr>
              <a:lnSpc>
                <a:spcPct val="150000"/>
              </a:lnSpc>
            </a:pPr>
            <a:endParaRPr lang="en-US" sz="2800" dirty="0">
              <a:latin typeface="Candara" panose="020E0502030303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3481" t="31684" r="34880" b="30824"/>
          <a:stretch/>
        </p:blipFill>
        <p:spPr>
          <a:xfrm>
            <a:off x="7434072" y="1774962"/>
            <a:ext cx="3957456" cy="385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8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1758</TotalTime>
  <Words>1050</Words>
  <Application>Microsoft Office PowerPoint</Application>
  <PresentationFormat>Widescreen</PresentationFormat>
  <Paragraphs>221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Candara</vt:lpstr>
      <vt:lpstr>Office Theme</vt:lpstr>
      <vt:lpstr>Version Control Systems</vt:lpstr>
      <vt:lpstr>Outline</vt:lpstr>
      <vt:lpstr>Version Control – What and Why</vt:lpstr>
      <vt:lpstr>Version Control System</vt:lpstr>
      <vt:lpstr>Version Control System</vt:lpstr>
      <vt:lpstr>Collaboration</vt:lpstr>
      <vt:lpstr>Storing Versions</vt:lpstr>
      <vt:lpstr>Backup</vt:lpstr>
      <vt:lpstr>Analyze</vt:lpstr>
      <vt:lpstr>Version Control Systems Types</vt:lpstr>
      <vt:lpstr>But why to manage changes ?</vt:lpstr>
      <vt:lpstr>Version Control Systems Goals</vt:lpstr>
      <vt:lpstr>Version Control System Tools</vt:lpstr>
      <vt:lpstr>Version Control System Tools</vt:lpstr>
      <vt:lpstr>Git and GitHub</vt:lpstr>
      <vt:lpstr>Git vs GitHub</vt:lpstr>
      <vt:lpstr>Git and GitHub</vt:lpstr>
      <vt:lpstr>Case Study: Dominion Enterprises</vt:lpstr>
      <vt:lpstr>Dominion Enterprises – Case Study</vt:lpstr>
      <vt:lpstr>Dominion Enterprises – Case Study</vt:lpstr>
      <vt:lpstr>Git Features</vt:lpstr>
      <vt:lpstr>What is Git</vt:lpstr>
      <vt:lpstr>Git -- Installation</vt:lpstr>
      <vt:lpstr>Git -- Configuration</vt:lpstr>
      <vt:lpstr>Git Features</vt:lpstr>
      <vt:lpstr>Git Features</vt:lpstr>
      <vt:lpstr>Git Features</vt:lpstr>
      <vt:lpstr>Git Features</vt:lpstr>
      <vt:lpstr>Git Features</vt:lpstr>
      <vt:lpstr>Git Features</vt:lpstr>
      <vt:lpstr>Git Features</vt:lpstr>
      <vt:lpstr>Git Features</vt:lpstr>
      <vt:lpstr>Git Features</vt:lpstr>
      <vt:lpstr>Git Features</vt:lpstr>
      <vt:lpstr>Git Features</vt:lpstr>
      <vt:lpstr>What is a Repository?</vt:lpstr>
      <vt:lpstr>Central and Local Repository</vt:lpstr>
      <vt:lpstr>Git Operations and Commands</vt:lpstr>
      <vt:lpstr>Git Operations and Commands</vt:lpstr>
      <vt:lpstr>Creating Repositories</vt:lpstr>
      <vt:lpstr>Syncing Repositories</vt:lpstr>
      <vt:lpstr>Making Changes</vt:lpstr>
      <vt:lpstr>Parallel Development - Branching</vt:lpstr>
      <vt:lpstr>Parallel Development - Merging</vt:lpstr>
      <vt:lpstr>Parallel Development - Rebasing</vt:lpstr>
      <vt:lpstr>Git 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Mamdouh Alenezi</dc:creator>
  <cp:lastModifiedBy>Dr. Mamdouh Alenezi</cp:lastModifiedBy>
  <cp:revision>84</cp:revision>
  <cp:lastPrinted>2021-10-18T07:27:50Z</cp:lastPrinted>
  <dcterms:created xsi:type="dcterms:W3CDTF">2021-10-12T10:09:12Z</dcterms:created>
  <dcterms:modified xsi:type="dcterms:W3CDTF">2022-08-15T05:46:08Z</dcterms:modified>
</cp:coreProperties>
</file>